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56"/>
  </p:notesMasterIdLst>
  <p:sldIdLst>
    <p:sldId id="256" r:id="rId2"/>
    <p:sldId id="286" r:id="rId3"/>
    <p:sldId id="663" r:id="rId4"/>
    <p:sldId id="682" r:id="rId5"/>
    <p:sldId id="585" r:id="rId6"/>
    <p:sldId id="586" r:id="rId7"/>
    <p:sldId id="587" r:id="rId8"/>
    <p:sldId id="588" r:id="rId9"/>
    <p:sldId id="683" r:id="rId10"/>
    <p:sldId id="640" r:id="rId11"/>
    <p:sldId id="589" r:id="rId12"/>
    <p:sldId id="610" r:id="rId13"/>
    <p:sldId id="590" r:id="rId14"/>
    <p:sldId id="591" r:id="rId15"/>
    <p:sldId id="684" r:id="rId16"/>
    <p:sldId id="678" r:id="rId17"/>
    <p:sldId id="679" r:id="rId18"/>
    <p:sldId id="607" r:id="rId19"/>
    <p:sldId id="345" r:id="rId20"/>
    <p:sldId id="346" r:id="rId21"/>
    <p:sldId id="608" r:id="rId22"/>
    <p:sldId id="668" r:id="rId23"/>
    <p:sldId id="685" r:id="rId24"/>
    <p:sldId id="672" r:id="rId25"/>
    <p:sldId id="673" r:id="rId26"/>
    <p:sldId id="674" r:id="rId27"/>
    <p:sldId id="675" r:id="rId28"/>
    <p:sldId id="676" r:id="rId29"/>
    <p:sldId id="296" r:id="rId30"/>
    <p:sldId id="669" r:id="rId31"/>
    <p:sldId id="670" r:id="rId32"/>
    <p:sldId id="316" r:id="rId33"/>
    <p:sldId id="317" r:id="rId34"/>
    <p:sldId id="318" r:id="rId35"/>
    <p:sldId id="320" r:id="rId36"/>
    <p:sldId id="322" r:id="rId37"/>
    <p:sldId id="323" r:id="rId38"/>
    <p:sldId id="324" r:id="rId39"/>
    <p:sldId id="646" r:id="rId40"/>
    <p:sldId id="647" r:id="rId41"/>
    <p:sldId id="649" r:id="rId42"/>
    <p:sldId id="667" r:id="rId43"/>
    <p:sldId id="650" r:id="rId44"/>
    <p:sldId id="652" r:id="rId45"/>
    <p:sldId id="677" r:id="rId46"/>
    <p:sldId id="657" r:id="rId47"/>
    <p:sldId id="592" r:id="rId48"/>
    <p:sldId id="308" r:id="rId49"/>
    <p:sldId id="686" r:id="rId50"/>
    <p:sldId id="311" r:id="rId51"/>
    <p:sldId id="687" r:id="rId52"/>
    <p:sldId id="688" r:id="rId53"/>
    <p:sldId id="671" r:id="rId54"/>
    <p:sldId id="37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A0117-19DE-4756-B8F4-457350E696A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0E6F-A999-4EA1-A43A-040FE885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6374EA59-FCB5-8310-1DF3-D2B26BAA2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DB505C-5FCB-4CB3-A506-52247E87BD01}" type="slidenum">
              <a:rPr lang="en-CA" altLang="en-US"/>
              <a:pPr/>
              <a:t>19</a:t>
            </a:fld>
            <a:endParaRPr lang="en-CA" altLang="en-US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D1CBA8B5-7A5E-C108-B995-9ED06AC94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D2D36C1C-18D2-30B4-23E5-FD3B6BEF9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2DF00AD-9B65-1CBC-C4B0-E6AA2337F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599E69-EB23-4674-A2C3-3C4817D255E3}" type="slidenum">
              <a:rPr lang="en-CA" altLang="en-US"/>
              <a:pPr/>
              <a:t>29</a:t>
            </a:fld>
            <a:endParaRPr lang="en-CA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A842914-1FEF-E5C0-1A5B-3E23553849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71D6083-FBC1-A4A7-C137-770DE5BDE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BCAB44F-3F8A-21AB-F398-7734F690F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4F3418-88B7-4D74-A0A0-AD11FAC4C019}" type="slidenum">
              <a:rPr lang="en-CA" altLang="en-US"/>
              <a:pPr/>
              <a:t>32</a:t>
            </a:fld>
            <a:endParaRPr lang="en-CA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6EE42C1-9E6C-C9C0-B7B1-A970C80B4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6D1453A-C0B2-EB90-ACBB-F16D70141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69BFF19B-E57A-4717-C4B9-D408C9CA0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71B64E-41C4-4196-BB52-7830A9D3FF62}" type="slidenum">
              <a:rPr lang="en-CA" altLang="en-US"/>
              <a:pPr/>
              <a:t>33</a:t>
            </a:fld>
            <a:endParaRPr lang="en-CA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DB0D8D0-8C95-DAAA-8E8D-BE39C09E69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43D1E9CD-56EE-5206-23B4-546BDE921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5B119AEB-4B1F-A104-BC62-A2FA18DBC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07AF5B-B8E5-422A-909B-EAB5E5867323}" type="slidenum">
              <a:rPr lang="en-CA" altLang="en-US"/>
              <a:pPr/>
              <a:t>34</a:t>
            </a:fld>
            <a:endParaRPr lang="en-CA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BE21B03D-8DBE-D50E-1736-0F407FAC8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4CF4490C-B964-7A96-C042-531C1ED38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0E6F-A999-4EA1-A43A-040FE885F8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9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F710ADA-4509-415C-FD56-9F43F437F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DF03F5-85F9-41A2-B36E-49A969C4E86C}" type="slidenum">
              <a:rPr lang="en-CA" altLang="en-US"/>
              <a:pPr/>
              <a:t>38</a:t>
            </a:fld>
            <a:endParaRPr lang="en-CA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D75255A-EE49-0057-9855-EEF4B488D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6E686127-2E8B-AFCC-41F3-EDE0AFBD9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8D6A0B4-4EFF-3C6C-4E4C-6E9827310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85A738-6C93-45E1-87A1-8BBCEAB4E144}" type="slidenum">
              <a:rPr lang="en-CA" altLang="en-US"/>
              <a:pPr/>
              <a:t>48</a:t>
            </a:fld>
            <a:endParaRPr lang="en-CA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8D7D2A6-1581-7262-9BE7-C1490BBCB0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C936100-7509-4BA7-A27E-B5315A6F9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B141B20-6888-A64A-05EF-FCDF3AF24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ADB3F2-D268-427C-8EE1-B6B576D5F552}" type="slidenum">
              <a:rPr lang="en-CA" altLang="en-US"/>
              <a:pPr/>
              <a:t>50</a:t>
            </a:fld>
            <a:endParaRPr lang="en-CA" altLang="en-US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0E193846-FE45-2CBE-F92B-945151079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C0E3A83-A448-3587-B6A2-DF806BD5E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346-EFA1-EBFD-3C6A-6742B9E7F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C63A-BC06-241E-244B-BAA5C97A1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0483-B1D2-5488-E800-82128C15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776E-C12B-F82E-3F66-C7B111CF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F577-1C9E-2E93-2950-D458333F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CE7E-5768-E9B0-73A3-D39CD8FB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4387-3C40-F4DB-6178-691BA1FE1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7516-998F-4997-719F-50D83B4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EEAD-FB68-F58C-AB2E-60136E30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5A1E-0ABB-0607-7122-C70C2738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B4BAE-06AD-4C91-9517-06EC9107D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4702-4E6F-EC31-59D3-42F45C24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DC9F-88CB-4B21-0E6E-BD0F0EC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9B38-78F7-0C1A-3511-70313B7C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6464-32DA-5677-E78D-DFC073FF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22634C1-D6B8-7A7C-E473-6EC811560C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D229C-8BCE-4973-AC53-1CF7723DD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8C63-958F-5C3B-B63A-93E1D1DC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D1F2-255D-94BC-6D87-E00A370B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2C8A-DFF6-63FB-3FE6-632FF6BA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12/17/2025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904-F03B-15A7-5AD7-7219F6F6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14697-14FB-0A36-481D-8070C1A2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A28B-FEBB-74E3-B8D1-E8F2F9BD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F2E-81DF-4557-982E-D895ACF6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1BDB-E7E6-C553-3C7C-10AF32A5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B9E-AE37-CE92-18C5-EC6A7755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C644-9A23-D18C-52F6-3A7654ED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5E0FA-8822-8F03-A860-E2C65021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73F4-4626-A0F1-971E-51C5E17D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4057-461F-085D-24A7-8F45A711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A343C-170F-4EF1-C5F7-A6E4F55A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F98B-34A5-4F2D-F36F-3D3D4534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BDC8-718C-685F-6C22-305429BA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6736-6DA0-0B59-31E4-5F51FE3D5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134F7-7631-E26C-E20A-AD286D11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D5094-E791-44BE-F264-97A2B5AB0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DBF06-E1D4-009B-7C05-78E32074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D1C96-1EEA-B29D-83DE-3531817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79AD3-E2E2-42AF-A91E-57C8CADF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F292-D0BF-C663-1759-734F2180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7698A-C8F2-772A-6C40-DB3E950F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1587-6418-EA5E-287E-982909C9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BF529-1E6C-3999-4B81-F82333A0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F9EE9-47B4-1833-3F36-072631D9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57CB-58CC-DBC8-9222-028497CF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CBDFF-5C96-8FA4-682D-97196D5D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7DF-1EF0-9DEA-5A66-F8D2647F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DB00-0389-637A-E41F-6ACCBC62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C5B1F-9202-D012-C40F-1DBB686B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A4B4-5958-B35B-D570-2FAB89CE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8890-0715-7208-30A6-8622DC08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1AEE-BC6B-4967-C953-92AADBE2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1E3C-E3EE-CBB7-6521-79706122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0AA54-CDA0-7970-9B77-A0DD75FE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A711-CEBE-1D21-9209-47211D6F5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F31C-2715-4868-BC08-227B6621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A11D-47E4-20AB-F599-9D12B2C2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2883-2C45-761D-D978-C79BB9AB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2EB59-7F18-45CA-7520-0848D8C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B360-FA3B-AAF7-AF93-F8286F839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5F0EE-361C-2938-81AD-7EBD07B9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FE8E-D457-CA7E-2CB9-8F1537C4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6CD9-F670-C5B0-8F3E-59BDCB1A4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lideshare.net/slideshow/recursion-in-c-78222492/78222492#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9F60-57F9-E45D-4872-DE9289B55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0" y="871631"/>
            <a:ext cx="6507479" cy="2768609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900" b="1" cap="none" noProof="1"/>
              <a:t>Fundamental Of Structured Programming</a:t>
            </a:r>
            <a:br>
              <a:rPr lang="en-US" altLang="en-US" sz="3900" b="1" cap="none" noProof="1"/>
            </a:br>
            <a:r>
              <a:rPr lang="en-US" sz="3900" b="1" cap="none" noProof="1"/>
              <a:t>Lecture 11</a:t>
            </a:r>
            <a:br>
              <a:rPr lang="en-US" sz="3900" b="1" dirty="0"/>
            </a:b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6EF5F-62E3-7AB3-C685-AC98A507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880" y="4789616"/>
            <a:ext cx="7818119" cy="2068383"/>
          </a:xfrm>
        </p:spPr>
        <p:txBody>
          <a:bodyPr anchor="t">
            <a:normAutofit fontScale="70000" lnSpcReduction="20000"/>
          </a:bodyPr>
          <a:lstStyle/>
          <a:p>
            <a:pPr algn="ctr"/>
            <a:endParaRPr lang="en-US" sz="4100" b="1" spc="30" dirty="0">
              <a:latin typeface="+mj-lt"/>
              <a:ea typeface="+mj-ea"/>
              <a:cs typeface="+mj-cs"/>
            </a:endParaRPr>
          </a:p>
          <a:p>
            <a:pPr algn="ctr"/>
            <a:r>
              <a:rPr lang="en-US" sz="4200" b="1" spc="30" dirty="0">
                <a:latin typeface="+mj-lt"/>
                <a:ea typeface="+mj-ea"/>
                <a:cs typeface="+mj-cs"/>
              </a:rPr>
              <a:t>Dr. Ahmed Yousry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Lecturer, Computer Science Department,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Faculty of computers and artificial intelligence, </a:t>
            </a:r>
            <a:r>
              <a:rPr lang="en-US" altLang="en-US" sz="4200" b="1" spc="30" dirty="0" err="1">
                <a:latin typeface="+mj-lt"/>
                <a:ea typeface="+mj-ea"/>
                <a:cs typeface="+mj-cs"/>
              </a:rPr>
              <a:t>benha</a:t>
            </a:r>
            <a:r>
              <a:rPr lang="en-US" altLang="en-US" sz="4200" b="1" spc="30" dirty="0">
                <a:latin typeface="+mj-lt"/>
                <a:ea typeface="+mj-ea"/>
                <a:cs typeface="+mj-cs"/>
              </a:rPr>
              <a:t> university</a:t>
            </a:r>
          </a:p>
          <a:p>
            <a:endParaRPr lang="en-US" dirty="0"/>
          </a:p>
        </p:txBody>
      </p:sp>
      <p:pic>
        <p:nvPicPr>
          <p:cNvPr id="4" name="Google Shape;537;p11">
            <a:extLst>
              <a:ext uri="{FF2B5EF4-FFF2-40B4-BE49-F238E27FC236}">
                <a16:creationId xmlns:a16="http://schemas.microsoft.com/office/drawing/2014/main" id="{0FA6EC01-7B3D-CFD0-A3CC-CCE779A459C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191" cy="569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1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 by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9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Pass by Reference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480352"/>
              </p:ext>
            </p:extLst>
          </p:nvPr>
        </p:nvGraphicFramePr>
        <p:xfrm>
          <a:off x="247426" y="4684571"/>
          <a:ext cx="8764494" cy="18247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64494">
                  <a:extLst>
                    <a:ext uri="{9D8B030D-6E8A-4147-A177-3AD203B41FA5}">
                      <a16:colId xmlns:a16="http://schemas.microsoft.com/office/drawing/2014/main" val="1572701538"/>
                    </a:ext>
                  </a:extLst>
                </a:gridCol>
              </a:tblGrid>
              <a:tr h="1824773">
                <a:tc>
                  <a:txBody>
                    <a:bodyPr/>
                    <a:lstStyle/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57200" lvl="1" indent="-5715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b="1" u="none" kern="1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   void </a:t>
                      </a:r>
                      <a:r>
                        <a:rPr lang="en-US" sz="2400" b="1" u="none" kern="120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prevnext</a:t>
                      </a:r>
                      <a:r>
                        <a:rPr lang="en-US" sz="2400" b="1" u="none" kern="1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(</a:t>
                      </a:r>
                      <a:r>
                        <a:rPr lang="en-US" sz="2400" b="1" u="none" kern="120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int</a:t>
                      </a:r>
                      <a:r>
                        <a:rPr lang="en-US" sz="2400" b="1" u="none" kern="1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x, </a:t>
                      </a:r>
                      <a:r>
                        <a:rPr lang="en-US" sz="2400" b="1" u="none" kern="120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int</a:t>
                      </a:r>
                      <a:r>
                        <a:rPr lang="en-US" sz="2400" b="1" u="none" kern="1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&amp; </a:t>
                      </a:r>
                      <a:r>
                        <a:rPr lang="en-US" sz="2400" b="1" u="none" kern="120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prev</a:t>
                      </a:r>
                      <a:r>
                        <a:rPr lang="en-US" sz="2400" b="1" u="none" kern="1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, </a:t>
                      </a:r>
                      <a:r>
                        <a:rPr lang="en-US" sz="2400" b="1" u="none" kern="120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int</a:t>
                      </a:r>
                      <a:r>
                        <a:rPr lang="en-US" sz="2400" b="1" u="none" kern="1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&amp; next)</a:t>
                      </a:r>
                    </a:p>
                    <a:p>
                      <a:pPr marL="1371600" lvl="3" indent="-5715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b="1" u="none" kern="1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{</a:t>
                      </a:r>
                    </a:p>
                    <a:p>
                      <a:pPr marL="1771650" lvl="4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b="1" u="none" kern="120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prev</a:t>
                      </a:r>
                      <a:r>
                        <a:rPr lang="en-US" sz="2400" b="1" u="none" kern="1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= x-1;</a:t>
                      </a:r>
                    </a:p>
                    <a:p>
                      <a:pPr marL="1771650" lvl="4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b="1" u="none" kern="1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next = x+1;</a:t>
                      </a:r>
                    </a:p>
                    <a:p>
                      <a:pPr marL="1371600" lvl="3" indent="-5715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b="1" u="none" kern="1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}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50614"/>
                  </a:ext>
                </a:extLst>
              </a:tr>
            </a:tbl>
          </a:graphicData>
        </a:graphic>
      </p:graphicFrame>
      <p:sp>
        <p:nvSpPr>
          <p:cNvPr id="40965" name="Content Placeholder 2"/>
          <p:cNvSpPr txBox="1">
            <a:spLocks/>
          </p:cNvSpPr>
          <p:nvPr/>
        </p:nvSpPr>
        <p:spPr bwMode="auto">
          <a:xfrm>
            <a:off x="2971800" y="1243014"/>
            <a:ext cx="72390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C1C3D-FF06-9839-0750-2A1249ADAE3B}"/>
              </a:ext>
            </a:extLst>
          </p:cNvPr>
          <p:cNvSpPr txBox="1"/>
          <p:nvPr/>
        </p:nvSpPr>
        <p:spPr>
          <a:xfrm>
            <a:off x="152400" y="1219199"/>
            <a:ext cx="10424160" cy="346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reference variable accesses the memory location of another variable. </a:t>
            </a:r>
          </a:p>
          <a:p>
            <a:pPr algn="just">
              <a:lnSpc>
                <a:spcPct val="150000"/>
              </a:lnSpc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change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to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actually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calling function. </a:t>
            </a:r>
          </a:p>
          <a:p>
            <a:pPr algn="just">
              <a:lnSpc>
                <a:spcPct val="150000"/>
              </a:lnSpc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variables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regular variables, except there is an ampersand 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type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name.</a:t>
            </a:r>
          </a:p>
          <a:p>
            <a:pPr algn="just">
              <a:lnSpc>
                <a:spcPct val="150000"/>
              </a:lnSpc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2317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Pass by Reference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D57CA-638A-BB3D-21A6-E4FBD7685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spcBef>
                <a:spcPts val="25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cases where a variable is passed by reference:</a:t>
            </a:r>
          </a:p>
          <a:p>
            <a:pPr marL="914400" lvl="1" indent="-457200" algn="just">
              <a:spcBef>
                <a:spcPts val="25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want  to 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value of the passed variable and also the value of the variable in the calling function as well.</a:t>
            </a:r>
          </a:p>
          <a:p>
            <a:pPr marL="914400" lvl="1" indent="-457200" algn="just">
              <a:spcBef>
                <a:spcPts val="25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avoid making a copy of the variable for efficiency reasons.</a:t>
            </a:r>
            <a:endParaRPr lang="en-CA" altLang="en-US" sz="22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31970"/>
            <a:ext cx="4419600" cy="204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7279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200400" y="228600"/>
            <a:ext cx="7086600" cy="685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Pass by Reference </a:t>
            </a:r>
            <a:r>
              <a:rPr lang="en-US" altLang="ko-KR" sz="3200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1624" y="1628800"/>
            <a:ext cx="3096344" cy="316835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 = 5;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&lt;&lt; b &lt;&lt; endl;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test(b);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&lt;&lt; b &lt;&lt; endl;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return 0;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6040" y="1628800"/>
            <a:ext cx="3096344" cy="316835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void test (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x)</a:t>
            </a:r>
          </a:p>
          <a:p>
            <a:pPr fontAlgn="base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fontAlgn="base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&lt;&lt; x &lt;&lt; endl;</a:t>
            </a:r>
          </a:p>
          <a:p>
            <a:pPr fontAlgn="base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x = 6;</a:t>
            </a:r>
          </a:p>
          <a:p>
            <a:pPr fontAlgn="base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&lt;&lt; x &lt;&lt; endl;</a:t>
            </a:r>
          </a:p>
          <a:p>
            <a:pPr fontAlgn="base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51584" y="2492896"/>
            <a:ext cx="792088" cy="4320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07768" y="4941168"/>
          <a:ext cx="3744417" cy="792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5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Address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Memory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27984" y="4953000"/>
          <a:ext cx="3744417" cy="792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5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Address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Memory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1703512" y="5013176"/>
            <a:ext cx="2736304" cy="1080120"/>
          </a:xfrm>
          <a:prstGeom prst="cloudCallout">
            <a:avLst>
              <a:gd name="adj1" fmla="val 91323"/>
              <a:gd name="adj2" fmla="val -26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 is an alias of b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8544272" y="4869160"/>
            <a:ext cx="1835696" cy="1800200"/>
          </a:xfrm>
          <a:prstGeom prst="cloudCallout">
            <a:avLst>
              <a:gd name="adj1" fmla="val -89932"/>
              <a:gd name="adj2" fmla="val -643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951984" y="2492896"/>
            <a:ext cx="792088" cy="4320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20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4.07407E-6 L -5.55556E-7 0.06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5254 L 0.00399 0.115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4.07407E-6 L -5.55556E-7 0.062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5254 L 0.00399 0.115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11551 L 0.00399 0.1680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16782 L 0.00399 0.2310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11551 L 0.00799 0.168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11" grpId="0" animBg="1"/>
      <p:bldP spid="11" grpId="1" animBg="1"/>
      <p:bldP spid="12" grpId="0" uiExpand="1" build="allAtOnce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Pass by Reference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Advantages of passing by reference</a:t>
            </a:r>
          </a:p>
          <a:p>
            <a:pPr marL="285750" indent="-285750">
              <a:buClrTx/>
              <a:buSzPct val="100000"/>
              <a:buFont typeface="Wingdings" panose="05000000000000000000" pitchFamily="2" charset="2"/>
              <a:buChar char="§"/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SzPct val="100000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It allows us to have the function 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argument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which is sometimes useful.</a:t>
            </a:r>
          </a:p>
          <a:p>
            <a:pPr lvl="1">
              <a:buClrTx/>
              <a:buSzPct val="100000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Because a copy of the argument is not made, it is 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even when used with 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memory (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structs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>
              <a:buClrTx/>
              <a:buSzPct val="100000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We can return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values from a function.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mal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493" y="76201"/>
            <a:ext cx="1655415" cy="150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831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2E17-E9A0-D05E-4BD9-CD9ACD95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75663-0231-E3FC-BB0B-7D3B4B1A9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F5C3B-59A0-5E64-F34E-769789112099}"/>
              </a:ext>
            </a:extLst>
          </p:cNvPr>
          <p:cNvSpPr txBox="1"/>
          <p:nvPr/>
        </p:nvSpPr>
        <p:spPr>
          <a:xfrm>
            <a:off x="7927340" y="2550757"/>
            <a:ext cx="6243320" cy="132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Before swapping: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endParaRPr lang="en-US" sz="24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457200" indent="-27686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swapping: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endParaRPr lang="en-US" sz="24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4C5258E7-5690-FB87-8580-9FFF55AF4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351"/>
            <a:ext cx="7927340" cy="54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1E39-6DFA-8835-9C6F-D2A1A93C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output if the user enters 12 and 14?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0C09C5-88AE-D23F-4AE0-8A359C3FD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4353533" cy="5486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6EDFD-75F0-CCD1-2AD4-9C92129D9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45" y="1219200"/>
            <a:ext cx="4353532" cy="5486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9A730D-FD2A-02E5-859F-ECED10787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363" y="2929775"/>
            <a:ext cx="3667637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8425-800A-E8DE-20C8-25B3E90F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error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18CD84-C6C1-C867-54A8-927AC5299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19200"/>
            <a:ext cx="7208520" cy="17814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B056-DED0-3CB8-624C-360530CBFA2E}"/>
              </a:ext>
            </a:extLst>
          </p:cNvPr>
          <p:cNvSpPr txBox="1"/>
          <p:nvPr/>
        </p:nvSpPr>
        <p:spPr>
          <a:xfrm>
            <a:off x="7330441" y="1436132"/>
            <a:ext cx="486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average=(value1+value2+value3)/3;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average;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A6107-BCFC-022A-FD2B-4082D878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7424"/>
            <a:ext cx="6293827" cy="1971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BE3A59-5BD3-D3A5-A1D1-D09BAA7711C9}"/>
              </a:ext>
            </a:extLst>
          </p:cNvPr>
          <p:cNvSpPr txBox="1"/>
          <p:nvPr/>
        </p:nvSpPr>
        <p:spPr>
          <a:xfrm>
            <a:off x="7330441" y="4637038"/>
            <a:ext cx="486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getValue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 &amp; value 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ar-E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avalue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ar-E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&gt;&gt;value;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1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Overloaded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8398"/>
            <a:ext cx="12192000" cy="53803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Overloaded functions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name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parameter lists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can have the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name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their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types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create functions that perform the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task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take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parameter types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number of  parameters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 will determine which version of function to call by argument and parameter lists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give the same name to more than one function if they have either a different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parameters or different types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parameters.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6666" r="15000" b="8518"/>
          <a:stretch/>
        </p:blipFill>
        <p:spPr>
          <a:xfrm>
            <a:off x="8319910" y="4888088"/>
            <a:ext cx="3872089" cy="15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9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3768C08A-5FEB-8E76-43CA-F52EC0F33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Overloading Examples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05E91D9C-6EED-172D-9E6E-AAB343F406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/>
              <a:t>	Using these overloaded functions,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void getDimensions(int);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void getDimensions(int, int);  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void getDimensions(int, double);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void getDimensions(double, double);// 4</a:t>
            </a:r>
          </a:p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	</a:t>
            </a:r>
            <a:r>
              <a:rPr lang="en-US" altLang="en-US"/>
              <a:t>the compiler will use them as follows: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int length, width;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double base, height;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getDimensions(length);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getDimensions(length, width);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getDimensions(length, height);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getDimensions(height, base);     // 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554C44F0-F390-48A8-974F-CAC9A33F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418" y="493509"/>
            <a:ext cx="11165080" cy="58328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verb ing and to | Baamboozle - Baamboozle | The Most Fun Classroom Games!">
            <a:extLst>
              <a:ext uri="{FF2B5EF4-FFF2-40B4-BE49-F238E27FC236}">
                <a16:creationId xmlns:a16="http://schemas.microsoft.com/office/drawing/2014/main" id="{C7274339-515D-E73E-DF38-85EBD067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04"/>
          <a:stretch/>
        </p:blipFill>
        <p:spPr bwMode="auto">
          <a:xfrm>
            <a:off x="680483" y="655576"/>
            <a:ext cx="10849145" cy="5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3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15">
            <a:extLst>
              <a:ext uri="{FF2B5EF4-FFF2-40B4-BE49-F238E27FC236}">
                <a16:creationId xmlns:a16="http://schemas.microsoft.com/office/drawing/2014/main" id="{A5CE19BB-92CF-FA49-AA40-DE52AB4BC2BA}"/>
              </a:ext>
            </a:extLst>
          </p:cNvPr>
          <p:cNvGrpSpPr>
            <a:grpSpLocks/>
          </p:cNvGrpSpPr>
          <p:nvPr/>
        </p:nvGrpSpPr>
        <p:grpSpPr bwMode="auto">
          <a:xfrm>
            <a:off x="0" y="1219200"/>
            <a:ext cx="7072313" cy="4751387"/>
            <a:chOff x="864" y="428"/>
            <a:chExt cx="5324" cy="3576"/>
          </a:xfrm>
        </p:grpSpPr>
        <p:pic>
          <p:nvPicPr>
            <p:cNvPr id="118789" name="Picture 2">
              <a:extLst>
                <a:ext uri="{FF2B5EF4-FFF2-40B4-BE49-F238E27FC236}">
                  <a16:creationId xmlns:a16="http://schemas.microsoft.com/office/drawing/2014/main" id="{155F10C3-C964-FE72-44B9-2A0032A78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28"/>
              <a:ext cx="4202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8790" name="Group 13">
              <a:extLst>
                <a:ext uri="{FF2B5EF4-FFF2-40B4-BE49-F238E27FC236}">
                  <a16:creationId xmlns:a16="http://schemas.microsoft.com/office/drawing/2014/main" id="{F50A35F0-F4A9-7EC3-F8B8-A19FE58A6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1326"/>
              <a:ext cx="2926" cy="987"/>
              <a:chOff x="1920" y="1152"/>
              <a:chExt cx="3360" cy="1174"/>
            </a:xfrm>
          </p:grpSpPr>
          <p:sp>
            <p:nvSpPr>
              <p:cNvPr id="118797" name="Text Box 4">
                <a:extLst>
                  <a:ext uri="{FF2B5EF4-FFF2-40B4-BE49-F238E27FC236}">
                    <a16:creationId xmlns:a16="http://schemas.microsoft.com/office/drawing/2014/main" id="{9FBFE482-F165-439E-C5B9-D3ADF1C33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8" y="1152"/>
                <a:ext cx="2312" cy="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FA8218"/>
                    </a:solidFill>
                  </a:rPr>
                  <a:t>The overloaded functions have different parameter lists</a:t>
                </a:r>
              </a:p>
            </p:txBody>
          </p:sp>
          <p:sp>
            <p:nvSpPr>
              <p:cNvPr id="118798" name="Line 5">
                <a:extLst>
                  <a:ext uri="{FF2B5EF4-FFF2-40B4-BE49-F238E27FC236}">
                    <a16:creationId xmlns:a16="http://schemas.microsoft.com/office/drawing/2014/main" id="{69DFE420-B0AE-2899-2CAB-EE91686CE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1440"/>
                <a:ext cx="1056" cy="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799" name="Line 6">
                <a:extLst>
                  <a:ext uri="{FF2B5EF4-FFF2-40B4-BE49-F238E27FC236}">
                    <a16:creationId xmlns:a16="http://schemas.microsoft.com/office/drawing/2014/main" id="{BBDEECAD-AD3C-E456-2EA8-74771130C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584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8791" name="Group 11">
              <a:extLst>
                <a:ext uri="{FF2B5EF4-FFF2-40B4-BE49-F238E27FC236}">
                  <a16:creationId xmlns:a16="http://schemas.microsoft.com/office/drawing/2014/main" id="{FF7FF65F-0046-CD2D-D80C-A2030CC0C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" y="3507"/>
              <a:ext cx="1716" cy="497"/>
              <a:chOff x="1680" y="3696"/>
              <a:chExt cx="1971" cy="590"/>
            </a:xfrm>
          </p:grpSpPr>
          <p:sp>
            <p:nvSpPr>
              <p:cNvPr id="118795" name="Text Box 7">
                <a:extLst>
                  <a:ext uri="{FF2B5EF4-FFF2-40B4-BE49-F238E27FC236}">
                    <a16:creationId xmlns:a16="http://schemas.microsoft.com/office/drawing/2014/main" id="{C3F4D241-1A56-17B0-F224-AE34F2097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3928"/>
                <a:ext cx="1971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FA8218"/>
                    </a:solidFill>
                  </a:rPr>
                  <a:t>Passing an </a:t>
                </a:r>
                <a:r>
                  <a:rPr lang="en-US" altLang="en-US" sz="2000" b="1">
                    <a:solidFill>
                      <a:srgbClr val="FA8218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</a:p>
            </p:txBody>
          </p:sp>
          <p:sp>
            <p:nvSpPr>
              <p:cNvPr id="118796" name="Line 8">
                <a:extLst>
                  <a:ext uri="{FF2B5EF4-FFF2-40B4-BE49-F238E27FC236}">
                    <a16:creationId xmlns:a16="http://schemas.microsoft.com/office/drawing/2014/main" id="{1D4293DE-1462-4874-C9BD-E6B9581B4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4" y="3696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8792" name="Text Box 9">
              <a:extLst>
                <a:ext uri="{FF2B5EF4-FFF2-40B4-BE49-F238E27FC236}">
                  <a16:creationId xmlns:a16="http://schemas.microsoft.com/office/drawing/2014/main" id="{18025224-9B0D-493A-81BB-B416CCAE6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7" y="2880"/>
              <a:ext cx="208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Passing a </a:t>
              </a:r>
              <a:r>
                <a:rPr lang="en-US" altLang="en-US" sz="2000" b="1">
                  <a:solidFill>
                    <a:srgbClr val="FA821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double</a:t>
              </a:r>
            </a:p>
          </p:txBody>
        </p:sp>
        <p:sp>
          <p:nvSpPr>
            <p:cNvPr id="118793" name="Line 10">
              <a:extLst>
                <a:ext uri="{FF2B5EF4-FFF2-40B4-BE49-F238E27FC236}">
                  <a16:creationId xmlns:a16="http://schemas.microsoft.com/office/drawing/2014/main" id="{61A378CF-AB0E-DF65-7009-DAA00E5F1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8" y="3168"/>
              <a:ext cx="127" cy="24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118794" name="Picture 14" descr="Pink tissue paper">
              <a:extLst>
                <a:ext uri="{FF2B5EF4-FFF2-40B4-BE49-F238E27FC236}">
                  <a16:creationId xmlns:a16="http://schemas.microsoft.com/office/drawing/2014/main" id="{1A0632C5-8416-F3AF-30EF-48AA5A351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" y="428"/>
              <a:ext cx="133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788" name="Title 1">
            <a:extLst>
              <a:ext uri="{FF2B5EF4-FFF2-40B4-BE49-F238E27FC236}">
                <a16:creationId xmlns:a16="http://schemas.microsoft.com/office/drawing/2014/main" id="{E60F2594-C16B-E5A0-5665-81063702C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Function Overloading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1C3F7-7A04-F419-5513-8CAE2597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24" y="1150616"/>
            <a:ext cx="5700152" cy="57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Overloaded Functions </a:t>
            </a:r>
            <a:r>
              <a:rPr lang="en-US" dirty="0">
                <a:solidFill>
                  <a:srgbClr val="FF0000"/>
                </a:solidFill>
              </a:rPr>
              <a:t>Example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097110"/>
              </p:ext>
            </p:extLst>
          </p:nvPr>
        </p:nvGraphicFramePr>
        <p:xfrm>
          <a:off x="457200" y="1371601"/>
          <a:ext cx="9144000" cy="49640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598535">
                  <a:extLst>
                    <a:ext uri="{9D8B030D-6E8A-4147-A177-3AD203B41FA5}">
                      <a16:colId xmlns:a16="http://schemas.microsoft.com/office/drawing/2014/main" val="1572701538"/>
                    </a:ext>
                  </a:extLst>
                </a:gridCol>
                <a:gridCol w="1545465">
                  <a:extLst>
                    <a:ext uri="{9D8B030D-6E8A-4147-A177-3AD203B41FA5}">
                      <a16:colId xmlns:a16="http://schemas.microsoft.com/office/drawing/2014/main" val="910353623"/>
                    </a:ext>
                  </a:extLst>
                </a:gridCol>
              </a:tblGrid>
              <a:tr h="3538292">
                <a:tc>
                  <a:txBody>
                    <a:bodyPr/>
                    <a:lstStyle/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overloaded function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#include &lt;</a:t>
                      </a: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iostream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using namespace </a:t>
                      </a: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6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operate (</a:t>
                      </a: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a, </a:t>
                      </a: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b)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 (a*b);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6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 operate (float a, float b)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pPr marL="914400" lvl="2" indent="-5715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 (a/b);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6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 ()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x=5,y=2;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 n=5.0,m=2.0;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cout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&lt;&lt; operate (</a:t>
                      </a: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x,y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cout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&lt;&lt; "\n";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cout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&lt;&lt; operate (</a:t>
                      </a: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n,m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cout</a:t>
                      </a: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&lt;&lt; "\n";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 0;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u="none" kern="1200" dirty="0"/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u="none" kern="1200" dirty="0"/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u="none" kern="1200" dirty="0"/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u="none" kern="1200" dirty="0"/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u="none" kern="1200" dirty="0"/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u="none" kern="1200" dirty="0"/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u="none" kern="1200" dirty="0"/>
                        <a:t>10</a:t>
                      </a:r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u="none" kern="1200" dirty="0"/>
                        <a:t>2.5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405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81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638C-388C-B7F8-3526-0DE8FD02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F77D38-3484-F700-F094-F4759ED30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199"/>
            <a:ext cx="9895642" cy="56387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D8C90E-A148-BFA9-AF12-D5D41BAD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298" y="1821100"/>
            <a:ext cx="3677163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CC10-83D6-1273-4E2F-E5C0D396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98BB78AC-3550-FB50-660F-3DACD1E02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8053836" cy="5369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1CA9F-62C9-F213-F5BE-C93AE0BC82E1}"/>
              </a:ext>
            </a:extLst>
          </p:cNvPr>
          <p:cNvSpPr txBox="1"/>
          <p:nvPr/>
        </p:nvSpPr>
        <p:spPr>
          <a:xfrm>
            <a:off x="7945120" y="2581237"/>
            <a:ext cx="6278880" cy="132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 of two numbers: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endParaRPr lang="en-US" sz="24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457200" indent="-27686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 of three numbers: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endParaRPr lang="en-US" sz="24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14D9-16BD-0113-92DD-4B8C0E57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Calling Another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4EAD-FA9F-641B-1F79-AB90EC0CF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common to have a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call another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to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modularize tasks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reusability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call other functions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 they have been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declared or defined earlier in the code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modular design improves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readability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reusability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code.</a:t>
            </a:r>
          </a:p>
        </p:txBody>
      </p:sp>
    </p:spTree>
    <p:extLst>
      <p:ext uri="{BB962C8B-B14F-4D97-AF65-F5344CB8AC3E}">
        <p14:creationId xmlns:p14="http://schemas.microsoft.com/office/powerpoint/2010/main" val="3666086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7F55-BCAF-E40A-BF8B-379BECF5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DA052E-3B48-9D40-5531-CCF8F7213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6096000" cy="56387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53E97-8A5E-5C16-359E-78F4D746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8122"/>
            <a:ext cx="5775960" cy="4222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61B99-C9C4-1CB3-AC41-AB91EDE40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845" y="5334641"/>
            <a:ext cx="4258269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B50B-9BE8-4B2B-DD46-51B7798B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983C7-3BD8-3446-1109-6CAD95816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u="sng" strike="noStrike" dirty="0">
                <a:solidFill>
                  <a:srgbClr val="0070C0"/>
                </a:solidFill>
                <a:effectLst/>
                <a:latin typeface="__Source_Sans_3_4d9a3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programming </a:t>
            </a:r>
            <a:r>
              <a:rPr lang="en-US" b="1" i="0" u="sng" dirty="0">
                <a:solidFill>
                  <a:srgbClr val="0070C0"/>
                </a:solidFill>
                <a:effectLst/>
                <a:latin typeface="__Source_Sans_3_4d9a39"/>
              </a:rPr>
              <a:t>technique </a:t>
            </a:r>
            <a:r>
              <a:rPr lang="en-US" b="0" i="0" dirty="0">
                <a:solidFill>
                  <a:srgbClr val="000000"/>
                </a:solidFill>
                <a:effectLst/>
                <a:latin typeface="__Source_Sans_3_4d9a39"/>
              </a:rPr>
              <a:t>in which a function calls itself is known as</a:t>
            </a:r>
            <a:r>
              <a:rPr lang="en-US" b="0" i="0" dirty="0">
                <a:solidFill>
                  <a:srgbClr val="0070C0"/>
                </a:solidFill>
                <a:effectLst/>
                <a:latin typeface="__Source_Sans_3_4d9a39"/>
              </a:rPr>
              <a:t> recursion</a:t>
            </a:r>
            <a:r>
              <a:rPr lang="en-US" b="0" i="0" dirty="0">
                <a:solidFill>
                  <a:srgbClr val="000000"/>
                </a:solidFill>
                <a:effectLst/>
                <a:latin typeface="__Source_Sans_3_4d9a39"/>
              </a:rPr>
              <a:t>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__Source_Sans_3_4d9a39"/>
              </a:rPr>
              <a:t> A function that calls itself is called </a:t>
            </a:r>
            <a:r>
              <a:rPr lang="en-US" b="0" i="0" dirty="0">
                <a:solidFill>
                  <a:srgbClr val="0070C0"/>
                </a:solidFill>
                <a:effectLst/>
                <a:latin typeface="__Source_Sans_3_4d9a39"/>
              </a:rPr>
              <a:t>recursive function</a:t>
            </a:r>
            <a:r>
              <a:rPr lang="en-US" b="0" i="0" dirty="0">
                <a:solidFill>
                  <a:srgbClr val="000000"/>
                </a:solidFill>
                <a:effectLst/>
                <a:latin typeface="__Source_Sans_3_4d9a39"/>
              </a:rPr>
              <a:t>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recursive function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function that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calls itself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 a problem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 functions are commonly used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solve problems that can be broken down into smaller, similar sub-problems, such as calculating factorials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A639F-FF18-B80D-611F-A06D14419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18560"/>
            <a:ext cx="5944430" cy="30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6C27-C90F-8D36-C44D-17D747F6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find the sum of all the digits up to a particular number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71F46B-17ED-71F1-0490-A3819574D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5809659" cy="5380037"/>
          </a:xfrm>
        </p:spPr>
      </p:pic>
      <p:pic>
        <p:nvPicPr>
          <p:cNvPr id="3" name="Picture 2" descr="A computer code with text&#10;&#10;AI-generated content may be incorrect.">
            <a:extLst>
              <a:ext uri="{FF2B5EF4-FFF2-40B4-BE49-F238E27FC236}">
                <a16:creationId xmlns:a16="http://schemas.microsoft.com/office/drawing/2014/main" id="{0EEC7999-EBB5-87FC-41D0-597CA83FF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005" y="1219199"/>
            <a:ext cx="5792214" cy="55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2263-514D-4E1E-39CB-9E9370A3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0" dirty="0">
                <a:effectLst/>
                <a:latin typeface="euclid_circular_a"/>
              </a:rPr>
            </a:br>
            <a:r>
              <a:rPr lang="en-US" b="1" i="0" dirty="0">
                <a:effectLst/>
                <a:latin typeface="euclid_circular_a"/>
              </a:rPr>
              <a:t>Example : Factorial of a Number Using Recursion</a:t>
            </a:r>
            <a:br>
              <a:rPr lang="en-US" b="1" i="0" dirty="0">
                <a:effectLst/>
                <a:latin typeface="euclid_circular_a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80A103-7D92-379D-6740-6A154DC83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28" y="1219200"/>
            <a:ext cx="4972744" cy="56387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A6BE3-57DD-F8D9-14EB-A343FD1C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41" y="1021080"/>
            <a:ext cx="5615731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518BC-E20C-B25A-9CC8-DB10722DE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161" y="5974080"/>
            <a:ext cx="4409520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8B60E54-C6DB-4268-1EF8-1D88FFE88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Using Functions in </a:t>
            </a:r>
            <a:br>
              <a:rPr lang="en-US" altLang="en-US" dirty="0"/>
            </a:br>
            <a:r>
              <a:rPr lang="en-US" altLang="en-US" dirty="0"/>
              <a:t>Menu-Driven Programs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A6BCA8D-2ECD-6AAB-13F5-9444D1DB65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can be used </a:t>
            </a:r>
          </a:p>
          <a:p>
            <a:pPr lvl="1"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implement user choices from menu</a:t>
            </a:r>
          </a:p>
          <a:p>
            <a:pPr lvl="1"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implement general-purpose tasks:</a:t>
            </a:r>
          </a:p>
          <a:p>
            <a:pPr lvl="2">
              <a:lnSpc>
                <a:spcPct val="20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Higher-level  functions can call general-purpose functions, minimizing the total number of functions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speeding program development time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Functions in C++ - TechVidvan">
            <a:extLst>
              <a:ext uri="{FF2B5EF4-FFF2-40B4-BE49-F238E27FC236}">
                <a16:creationId xmlns:a16="http://schemas.microsoft.com/office/drawing/2014/main" id="{7DED6370-0555-5EFF-FE24-8B292DBB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r="-1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95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8257-BBD6-41C6-ED79-C978758A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:Calculator with a Menu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0C2471-CDE1-2DA3-0A52-B65A322EA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5006197" cy="56387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33C11-5012-B6FB-8F14-22B0EF048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76926"/>
            <a:ext cx="6020640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D21C-98A7-1E99-867D-7F9C1D10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Example:Calculator</a:t>
            </a:r>
            <a:r>
              <a:rPr lang="en-US" dirty="0"/>
              <a:t> with a Menu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BB6374-8137-E543-CD56-ECA3D4295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89" y="1219199"/>
            <a:ext cx="5764831" cy="56509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6692C-7FC2-B5C7-A84F-F7D24A946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1017516"/>
            <a:ext cx="5231431" cy="56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4A7C68A-6348-37B8-F0A5-184756347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and Global Variables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A38FE999-1B17-5B88-9973-0712A4EAF0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function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function. 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hidden from the statements in other functions, which normally cannot access them.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variables defined in a function are hidden, other functions may have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separate, distinct variables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same name.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function begins,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local variables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parameter variables are created in memory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when the function ends,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local variables and parameter variables are destroyed.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any value stored in a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variable is lost between calls to the function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the variable is declared.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9">
            <a:extLst>
              <a:ext uri="{FF2B5EF4-FFF2-40B4-BE49-F238E27FC236}">
                <a16:creationId xmlns:a16="http://schemas.microsoft.com/office/drawing/2014/main" id="{6B0FE09F-0609-CD5B-FF67-F32706931B5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03338"/>
            <a:ext cx="9204960" cy="5181600"/>
            <a:chOff x="192" y="192"/>
            <a:chExt cx="3984" cy="3892"/>
          </a:xfrm>
        </p:grpSpPr>
        <p:pic>
          <p:nvPicPr>
            <p:cNvPr id="77828" name="Picture 7" descr="Pink tissue paper">
              <a:extLst>
                <a:ext uri="{FF2B5EF4-FFF2-40B4-BE49-F238E27FC236}">
                  <a16:creationId xmlns:a16="http://schemas.microsoft.com/office/drawing/2014/main" id="{8541B2B9-D460-1B18-8C7F-1D4F3F75A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3984" cy="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29" name="Picture 8" descr="Pink tissue paper">
              <a:extLst>
                <a:ext uri="{FF2B5EF4-FFF2-40B4-BE49-F238E27FC236}">
                  <a16:creationId xmlns:a16="http://schemas.microsoft.com/office/drawing/2014/main" id="{56A00031-229D-2E7B-1362-A6829F394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1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27" name="Title 1">
            <a:extLst>
              <a:ext uri="{FF2B5EF4-FFF2-40B4-BE49-F238E27FC236}">
                <a16:creationId xmlns:a16="http://schemas.microsoft.com/office/drawing/2014/main" id="{CE437231-4420-D017-6225-9803FBC8B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Variables in Program 6-16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>
            <a:extLst>
              <a:ext uri="{FF2B5EF4-FFF2-40B4-BE49-F238E27FC236}">
                <a16:creationId xmlns:a16="http://schemas.microsoft.com/office/drawing/2014/main" id="{0F5AA1DB-721D-DF09-0EA5-AAD4F79FB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9263"/>
            <a:ext cx="6223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4" descr="0613sowc copy">
            <a:extLst>
              <a:ext uri="{FF2B5EF4-FFF2-40B4-BE49-F238E27FC236}">
                <a16:creationId xmlns:a16="http://schemas.microsoft.com/office/drawing/2014/main" id="{2CF6A928-AC0C-3781-E807-0A23CF4B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267201"/>
            <a:ext cx="40640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5">
            <a:extLst>
              <a:ext uri="{FF2B5EF4-FFF2-40B4-BE49-F238E27FC236}">
                <a16:creationId xmlns:a16="http://schemas.microsoft.com/office/drawing/2014/main" id="{1385CDAE-1A15-FA13-686B-E95BAC4F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717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	When the program is executing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,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1800">
                <a:solidFill>
                  <a:srgbClr val="FA8218"/>
                </a:solidFill>
              </a:rPr>
              <a:t> variable defined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 is visible. When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anotherFunction</a:t>
            </a:r>
            <a:r>
              <a:rPr lang="en-US" altLang="en-US" sz="1800">
                <a:solidFill>
                  <a:srgbClr val="FA8218"/>
                </a:solidFill>
              </a:rPr>
              <a:t> is called, however, only variables defined inside it are visible, so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1800">
                <a:solidFill>
                  <a:srgbClr val="FA8218"/>
                </a:solidFill>
              </a:rPr>
              <a:t> variable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 is hidden.</a:t>
            </a:r>
          </a:p>
        </p:txBody>
      </p:sp>
      <p:sp>
        <p:nvSpPr>
          <p:cNvPr id="79877" name="Title 1">
            <a:extLst>
              <a:ext uri="{FF2B5EF4-FFF2-40B4-BE49-F238E27FC236}">
                <a16:creationId xmlns:a16="http://schemas.microsoft.com/office/drawing/2014/main" id="{CAF95A9D-21B4-27FA-FD2A-93D2FFBE1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Variables in Program 6-16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16218B-661C-F0AB-843B-25673189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32FC573-C862-0085-6A67-7FCFBEC1B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Global Variables and Global Constants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F7B4CDD-B40B-8B21-B6F2-2E51F304F4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global variable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any variable defined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all the functions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program. 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scope of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global variable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portion of the program from the variable definition to the end. 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a global variable can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accessed by 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defined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global variable is defined</a:t>
            </a:r>
            <a:r>
              <a:rPr lang="en-US" altLang="en-US" dirty="0"/>
              <a:t>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avoid using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variables because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make programs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debug.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global that you create should be 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constants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7">
            <a:extLst>
              <a:ext uri="{FF2B5EF4-FFF2-40B4-BE49-F238E27FC236}">
                <a16:creationId xmlns:a16="http://schemas.microsoft.com/office/drawing/2014/main" id="{BF3F8D5E-12C1-82EC-9D45-393FC0B02A0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47801"/>
            <a:ext cx="9616440" cy="5105399"/>
            <a:chOff x="240" y="912"/>
            <a:chExt cx="4176" cy="2850"/>
          </a:xfrm>
        </p:grpSpPr>
        <p:pic>
          <p:nvPicPr>
            <p:cNvPr id="84998" name="Picture 5" descr="Pink tissue paper">
              <a:extLst>
                <a:ext uri="{FF2B5EF4-FFF2-40B4-BE49-F238E27FC236}">
                  <a16:creationId xmlns:a16="http://schemas.microsoft.com/office/drawing/2014/main" id="{D7852AB4-D41D-74A1-44F7-507370185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12"/>
              <a:ext cx="4176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6" descr="Pink tissue paper">
              <a:extLst>
                <a:ext uri="{FF2B5EF4-FFF2-40B4-BE49-F238E27FC236}">
                  <a16:creationId xmlns:a16="http://schemas.microsoft.com/office/drawing/2014/main" id="{ADA26F4A-D016-0CE5-9795-C888D5D38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36"/>
              <a:ext cx="125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5" name="Text Box 3">
            <a:extLst>
              <a:ext uri="{FF2B5EF4-FFF2-40B4-BE49-F238E27FC236}">
                <a16:creationId xmlns:a16="http://schemas.microsoft.com/office/drawing/2014/main" id="{A8FBF565-5833-F8E5-72AB-32411F22A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1485901"/>
            <a:ext cx="41592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	Global constants defined for values that do not change throughout the program’s execution.</a:t>
            </a:r>
          </a:p>
        </p:txBody>
      </p:sp>
      <p:sp>
        <p:nvSpPr>
          <p:cNvPr id="84996" name="Line 4">
            <a:extLst>
              <a:ext uri="{FF2B5EF4-FFF2-40B4-BE49-F238E27FC236}">
                <a16:creationId xmlns:a16="http://schemas.microsoft.com/office/drawing/2014/main" id="{0D5373BC-A744-E70C-1856-27B1B42313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3026" y="2286000"/>
            <a:ext cx="1127125" cy="8255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7" name="Title 1">
            <a:extLst>
              <a:ext uri="{FF2B5EF4-FFF2-40B4-BE49-F238E27FC236}">
                <a16:creationId xmlns:a16="http://schemas.microsoft.com/office/drawing/2014/main" id="{EF65AAA8-AB6F-9553-994A-46B77F616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Global Constants in Program 6-19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E9FC0774-C719-F01E-F6E2-EB661B54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6814"/>
            <a:ext cx="4876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>
            <a:extLst>
              <a:ext uri="{FF2B5EF4-FFF2-40B4-BE49-F238E27FC236}">
                <a16:creationId xmlns:a16="http://schemas.microsoft.com/office/drawing/2014/main" id="{67FB6725-ECCE-3DCD-A127-54F2667A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505201"/>
            <a:ext cx="45942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>
            <a:extLst>
              <a:ext uri="{FF2B5EF4-FFF2-40B4-BE49-F238E27FC236}">
                <a16:creationId xmlns:a16="http://schemas.microsoft.com/office/drawing/2014/main" id="{6E9C8D73-4689-1E42-70C9-511D9EB2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1"/>
            <a:ext cx="57150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5">
            <a:extLst>
              <a:ext uri="{FF2B5EF4-FFF2-40B4-BE49-F238E27FC236}">
                <a16:creationId xmlns:a16="http://schemas.microsoft.com/office/drawing/2014/main" id="{822B9B9F-8951-A171-D814-296B34BA6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530351"/>
            <a:ext cx="58674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A8218"/>
                </a:solidFill>
              </a:rPr>
              <a:t>The constants are then used for those values throughout the program.</a:t>
            </a:r>
          </a:p>
        </p:txBody>
      </p:sp>
      <p:sp>
        <p:nvSpPr>
          <p:cNvPr id="86022" name="Title 1">
            <a:extLst>
              <a:ext uri="{FF2B5EF4-FFF2-40B4-BE49-F238E27FC236}">
                <a16:creationId xmlns:a16="http://schemas.microsoft.com/office/drawing/2014/main" id="{81180559-A1C4-6238-3C9D-81C72223F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Global Constants in Program 6-19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59EC225-AE9C-02DF-1DFF-6D1C8F8FB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Initializing Local and Global Variables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91C72F5-0D06-CA82-E198-BBA5604EEF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variables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automatically initialized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They must be initialized by programmer.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variables (not constants) are 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initialized to 0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(numeric) or NULL (character) when the variable is defined.</a:t>
            </a:r>
            <a:endParaRPr lang="en-US" alt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Static Local Variables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variables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exist while the function is executing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function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contents of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variables are lost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local variables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retain their contents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function calls.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local variables are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and initialized only the first time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is executed.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is the default initialization value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2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FA8AD9-056A-BAAB-5F37-51524069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1" y="1645920"/>
            <a:ext cx="5265420" cy="29565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2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Passing Arguments to Functions</a:t>
            </a:r>
            <a:br>
              <a:rPr lang="en-US" b="1" dirty="0"/>
            </a:br>
            <a:r>
              <a:rPr lang="en-US" altLang="ko-KR" sz="5200" kern="1200" dirty="0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Pass by Value &amp; Pass by Reference 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Graphic 8" descr="Diploma">
            <a:extLst>
              <a:ext uri="{FF2B5EF4-FFF2-40B4-BE49-F238E27FC236}">
                <a16:creationId xmlns:a16="http://schemas.microsoft.com/office/drawing/2014/main" id="{A2AD4C9F-EBFA-6AE0-AF7A-8E74FD92D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11" name="Graphic 10" descr="Diploma">
            <a:extLst>
              <a:ext uri="{FF2B5EF4-FFF2-40B4-BE49-F238E27FC236}">
                <a16:creationId xmlns:a16="http://schemas.microsoft.com/office/drawing/2014/main" id="{9FE57399-D9D6-43FE-94A8-295320A9A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Local Variables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33DBE6-7A20-B656-5936-7350A03EE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05" y="1470378"/>
            <a:ext cx="6515445" cy="5312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34CF61-19F7-BF4C-A762-BEF09C9E9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614" y="1470378"/>
            <a:ext cx="7070386" cy="20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Local Variables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previous program, each time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showLocal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called, the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localNum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re-created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value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Different Approach, Using a Static..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99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6D3D-4C4F-2228-E043-0E3953F4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Local Variables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Example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97B016-7A18-5644-4247-0162E890A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" y="1219200"/>
            <a:ext cx="6625885" cy="55227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40D63-5054-09AA-5B6F-B1D50EAFCBF5}"/>
              </a:ext>
            </a:extLst>
          </p:cNvPr>
          <p:cNvSpPr txBox="1"/>
          <p:nvPr/>
        </p:nvSpPr>
        <p:spPr>
          <a:xfrm>
            <a:off x="594360" y="5090160"/>
            <a:ext cx="3581400" cy="39624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9E0C9-981E-4068-BBDF-16C54DB2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028" y="1901269"/>
            <a:ext cx="5282811" cy="152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Local Variables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9199"/>
            <a:ext cx="6096001" cy="5638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E87CE-EABA-DDA1-FE2F-C66DFE424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14400"/>
            <a:ext cx="6096001" cy="59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Static Local Variables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 initialize a local static variable, the initialization only happens once.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1951421"/>
            <a:ext cx="9738360" cy="47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44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73A0-0CEA-BC3F-3F04-53CD5C13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C6C0BF-1F38-9681-C70D-004FC3922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6036"/>
            <a:ext cx="5577840" cy="563196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F8BC6-4191-D318-4607-D62F11B80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941" y="3080189"/>
            <a:ext cx="3667637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ko-KR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Arrays with Function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2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Pass Arrays to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D3901-31BD-79BF-B252-3C7A3821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though we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write the reference operator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(&amp;)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front of the array name.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“[ ]”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formal parameter specification indicates that the variable is an array. 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define a function that takes an array parameter, use empty [] for array argument: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function prototype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showScores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 []); </a:t>
            </a:r>
            <a:b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function header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alt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showScores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 tests[])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pass an array to a function, just use the array name: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showScores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(tests);</a:t>
            </a:r>
          </a:p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71800" y="1447800"/>
            <a:ext cx="6781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04063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7E71593-0E04-D707-043F-9D3677EC0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Arrays as Function Arguments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7C32A6C-226C-3305-487F-925E5E955F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good practice to pass the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array as another parameter.  </a:t>
            </a:r>
          </a:p>
          <a:p>
            <a:pPr>
              <a:lnSpc>
                <a:spcPct val="8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passing an array to a function, it is common to pass array size so that function knows how many elements to process: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showScores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(tests, ARRAY_SIZE);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size must also be reflected in prototype, header: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function prototype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showScores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 [], int); </a:t>
            </a:r>
            <a:b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function header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showScores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 tests[], int size</a:t>
            </a:r>
            <a:r>
              <a:rPr lang="en-US" altLang="en-US" sz="2000" dirty="0">
                <a:solidFill>
                  <a:srgbClr val="0070C0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93BB-4341-EC66-4367-93BCC5FF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F72CC080-D538-B70F-2E24-BD3F5526D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5498786" cy="5638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C4AD4-5624-4557-EE5F-E7D1189F4418}"/>
              </a:ext>
            </a:extLst>
          </p:cNvPr>
          <p:cNvSpPr txBox="1"/>
          <p:nvPr/>
        </p:nvSpPr>
        <p:spPr>
          <a:xfrm>
            <a:off x="7408718" y="2954358"/>
            <a:ext cx="6234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Output: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7686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scores are: 85 90 78 92 88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06144" y="1752600"/>
            <a:ext cx="5904656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Passing Arguments by Value</a:t>
            </a:r>
          </a:p>
        </p:txBody>
      </p:sp>
      <p:sp>
        <p:nvSpPr>
          <p:cNvPr id="6" name="12-Point Star 5"/>
          <p:cNvSpPr/>
          <p:nvPr/>
        </p:nvSpPr>
        <p:spPr>
          <a:xfrm>
            <a:off x="1905000" y="1371600"/>
            <a:ext cx="2448272" cy="2160240"/>
          </a:xfrm>
          <a:prstGeom prst="star12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COPY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01888" y="4056856"/>
            <a:ext cx="5904656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Passing Arguments by Reference</a:t>
            </a:r>
          </a:p>
        </p:txBody>
      </p:sp>
      <p:pic>
        <p:nvPicPr>
          <p:cNvPr id="8" name="Picture 2" descr="C:\Users\Amal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600" y="3200400"/>
            <a:ext cx="3067000" cy="2864296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3200400" y="228600"/>
            <a:ext cx="7086600" cy="685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Passing Arguments to Functions</a:t>
            </a:r>
            <a:endParaRPr lang="en-CA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347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8BED4D1-5109-A041-F3D7-298251288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Modifying Arrays in Functions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C31D4EA-1CD1-DFAF-51E5-2374CC6043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names in functions are like 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variables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changes made to array in a function are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reflected in actual array in calling function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altLang="en-US" dirty="0"/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7" r="11794"/>
          <a:stretch/>
        </p:blipFill>
        <p:spPr>
          <a:xfrm>
            <a:off x="2598420" y="2355237"/>
            <a:ext cx="6995160" cy="44351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65C7-A491-36FF-F0C0-F9DFC4B9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24C3B60-73DF-CDB9-9F45-290BB795B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5210" y="0"/>
            <a:ext cx="5776790" cy="6966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8DD6B0-9647-B5B0-D871-751385E578A8}"/>
              </a:ext>
            </a:extLst>
          </p:cNvPr>
          <p:cNvSpPr txBox="1"/>
          <p:nvPr/>
        </p:nvSpPr>
        <p:spPr>
          <a:xfrm>
            <a:off x="91025" y="2212286"/>
            <a:ext cx="62331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Output: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7686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 scores: 10 20 30 40 50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7686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Doubled scores: 20 40 60 80 100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FF5B-4966-4BC5-EE70-6C3D82F9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E0AC8B54-29D2-DBCF-7F5A-D0DD411E0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628" y="0"/>
            <a:ext cx="7199208" cy="6765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3191CA-B189-3F72-A51B-B0BF5EE52AF6}"/>
              </a:ext>
            </a:extLst>
          </p:cNvPr>
          <p:cNvSpPr txBox="1"/>
          <p:nvPr/>
        </p:nvSpPr>
        <p:spPr>
          <a:xfrm>
            <a:off x="185892" y="2693015"/>
            <a:ext cx="6289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Output: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7686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 array: 2 4 6 8 10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7686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Squared array: 4 16 36 64 100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F17F-B569-1E14-6630-8B4AEB80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9BC2C-7698-2756-8C7B-75B1AE77D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5572800" cy="56387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12160-61DF-2F97-2B7C-20015E16E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18" y="0"/>
            <a:ext cx="5782482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CEF2E-5A65-1D30-6BD8-FE700F0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Pass by Value</a:t>
            </a:r>
            <a:endParaRPr lang="en-CA" altLang="ko-K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BA45C-FD95-B504-95D2-108F77B53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default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arguments in C++ are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passed by value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Passing a variable by value makes a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variable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passing it onto a function. </a:t>
            </a: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if you try to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value inside a function, it will only have the modified value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function. </a:t>
            </a: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function returns, the variable you passed it will have the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it had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passed it into the function.</a:t>
            </a:r>
          </a:p>
          <a:p>
            <a:endParaRPr lang="en-US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2895600" y="1243014"/>
            <a:ext cx="73152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000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25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endParaRPr lang="en-CA" altLang="en-US" sz="32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1473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276600" y="381000"/>
            <a:ext cx="7010400" cy="685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Pass by Value </a:t>
            </a:r>
            <a:r>
              <a:rPr lang="en-US" altLang="ko-KR" sz="3200" dirty="0">
                <a:solidFill>
                  <a:srgbClr val="FF0000"/>
                </a:solidFill>
              </a:rPr>
              <a:t>Example</a:t>
            </a:r>
            <a:endParaRPr lang="en-CA" altLang="ko-KR" sz="2800" dirty="0">
              <a:solidFill>
                <a:srgbClr val="FF0000"/>
              </a:solidFill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10037" y="4836368"/>
          <a:ext cx="3744417" cy="1584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5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Address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Memory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13893" y="1524000"/>
            <a:ext cx="3096344" cy="316835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 = 5;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&lt;&lt; b &lt;&lt; 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test(b);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&lt;&lt; b &lt;&lt; 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return 0;</a:t>
            </a:r>
          </a:p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6358309" y="1524000"/>
            <a:ext cx="3096344" cy="316835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void test(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x)</a:t>
            </a:r>
          </a:p>
          <a:p>
            <a:pPr fontAlgn="base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fontAlgn="base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&lt;&lt; x &lt;&lt; 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x = 6;</a:t>
            </a:r>
          </a:p>
          <a:p>
            <a:pPr fontAlgn="base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&lt;&lt; x &lt;&lt; </a:t>
            </a:r>
            <a:r>
              <a:rPr lang="en-GB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None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53853" y="2388096"/>
            <a:ext cx="792088" cy="4320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854253" y="2388096"/>
            <a:ext cx="792088" cy="43204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910038" y="5629240"/>
          <a:ext cx="3744417" cy="39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5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910038" y="5628456"/>
          <a:ext cx="3744417" cy="39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5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Cloud Callout 12"/>
          <p:cNvSpPr/>
          <p:nvPr/>
        </p:nvSpPr>
        <p:spPr>
          <a:xfrm>
            <a:off x="8446541" y="4764360"/>
            <a:ext cx="1835696" cy="1800200"/>
          </a:xfrm>
          <a:prstGeom prst="cloudCallout">
            <a:avLst>
              <a:gd name="adj1" fmla="val -89932"/>
              <a:gd name="adj2" fmla="val -643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98904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3.7037E-7 L -2.77778E-7 0.06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5255 L 0.00399 0.115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3.7037E-7 L -2.77778E-7 0.0629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5255 L 0.00399 0.1155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11551 L 0.00399 0.1680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16782 L 0.00399 0.2310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11551 L 0.00799 0.1680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3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Pass by Value</a:t>
            </a:r>
            <a:endParaRPr lang="en-CA" altLang="ko-KR" sz="28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b="1" dirty="0">
                <a:latin typeface="Times New Roman" panose="02020603050405020304" pitchFamily="18" charset="0"/>
                <a:cs typeface="Times New Roman" pitchFamily="18" charset="0"/>
              </a:rPr>
              <a:t>Advantages of passing by value</a:t>
            </a:r>
          </a:p>
          <a:p>
            <a:pPr lvl="1">
              <a:buClrTx/>
              <a:buSzPct val="100000"/>
            </a:pP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Arguments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never changed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by the function being called, since a copy of the argument (not the argument itself) is passed to the function, which prevents side effects.</a:t>
            </a:r>
          </a:p>
          <a:p>
            <a:pPr lvl="1">
              <a:buSzPct val="100000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Arguments passed by value can be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 x),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 x + 1), or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 6).</a:t>
            </a:r>
          </a:p>
          <a:p>
            <a:pPr lvl="1">
              <a:buSzPct val="100000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Disadvantages of passing by value</a:t>
            </a:r>
          </a:p>
          <a:p>
            <a:pPr lvl="1">
              <a:buClrTx/>
              <a:buSzPct val="100000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Copying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structs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a lot of time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and this can cause a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penalty, especially if the function is called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8486800" y="347663"/>
            <a:ext cx="1800200" cy="1584176"/>
          </a:xfrm>
          <a:prstGeom prst="star12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14328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D0A9-E3A0-4F1F-154E-E47F1E50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3162C22D-B38C-9AF8-AF30-CF61B50F7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199"/>
            <a:ext cx="8038995" cy="5638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68CA8-83F7-F69A-6018-DB618BA119CD}"/>
              </a:ext>
            </a:extLst>
          </p:cNvPr>
          <p:cNvSpPr txBox="1"/>
          <p:nvPr/>
        </p:nvSpPr>
        <p:spPr>
          <a:xfrm>
            <a:off x="8993678" y="3098399"/>
            <a:ext cx="6234544" cy="162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Inside function: 30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Outside function: 20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16178</TotalTime>
  <Words>2015</Words>
  <Application>Microsoft Office PowerPoint</Application>
  <PresentationFormat>Widescreen</PresentationFormat>
  <Paragraphs>298</Paragraphs>
  <Slides>54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__Source_Sans_3_4d9a39</vt:lpstr>
      <vt:lpstr>Aptos</vt:lpstr>
      <vt:lpstr>Aptos Display</vt:lpstr>
      <vt:lpstr>Arial</vt:lpstr>
      <vt:lpstr>Calibri</vt:lpstr>
      <vt:lpstr>Courier New</vt:lpstr>
      <vt:lpstr>euclid_circular_a</vt:lpstr>
      <vt:lpstr>Times</vt:lpstr>
      <vt:lpstr>Times New Roman</vt:lpstr>
      <vt:lpstr>Wingdings</vt:lpstr>
      <vt:lpstr>Office Theme</vt:lpstr>
      <vt:lpstr>Fundamental Of Structured Programming Lecture 11 </vt:lpstr>
      <vt:lpstr>PowerPoint Presentation</vt:lpstr>
      <vt:lpstr>PowerPoint Presentation</vt:lpstr>
      <vt:lpstr>Passing Arguments to Functions Pass by Value &amp; Pass by Reference </vt:lpstr>
      <vt:lpstr>Passing Arguments to Functions</vt:lpstr>
      <vt:lpstr>Pass by Value</vt:lpstr>
      <vt:lpstr>Pass by Value Example</vt:lpstr>
      <vt:lpstr>Pass by Value</vt:lpstr>
      <vt:lpstr>Example </vt:lpstr>
      <vt:lpstr>Pass by reference</vt:lpstr>
      <vt:lpstr>Pass by Reference</vt:lpstr>
      <vt:lpstr>Pass by Reference</vt:lpstr>
      <vt:lpstr>Pass by Reference Example</vt:lpstr>
      <vt:lpstr>Pass by Reference</vt:lpstr>
      <vt:lpstr>Example </vt:lpstr>
      <vt:lpstr>What is the output if the user enters 12 and 14? </vt:lpstr>
      <vt:lpstr>Find the error </vt:lpstr>
      <vt:lpstr>Overloaded Functions </vt:lpstr>
      <vt:lpstr>Function Overloading Examples</vt:lpstr>
      <vt:lpstr>Function Overloading </vt:lpstr>
      <vt:lpstr>Overloaded Functions Example </vt:lpstr>
      <vt:lpstr>Example </vt:lpstr>
      <vt:lpstr>Example </vt:lpstr>
      <vt:lpstr>Function Calling Another Function</vt:lpstr>
      <vt:lpstr>Example </vt:lpstr>
      <vt:lpstr>Recursion </vt:lpstr>
      <vt:lpstr>Example: find the sum of all the digits up to a particular number</vt:lpstr>
      <vt:lpstr> Example : Factorial of a Number Using Recursion </vt:lpstr>
      <vt:lpstr>Using Functions in  Menu-Driven Programs</vt:lpstr>
      <vt:lpstr>Example :Calculator with a Menu</vt:lpstr>
      <vt:lpstr>Example:Calculator with a Menu </vt:lpstr>
      <vt:lpstr>Local and Global Variables</vt:lpstr>
      <vt:lpstr>Local Variables in Program 6-16</vt:lpstr>
      <vt:lpstr>Local Variables in Program 6-16</vt:lpstr>
      <vt:lpstr>Global Variables and Global Constants</vt:lpstr>
      <vt:lpstr>Global Constants in Program 6-19</vt:lpstr>
      <vt:lpstr>Global Constants in Program 6-19</vt:lpstr>
      <vt:lpstr>Initializing Local and Global Variables</vt:lpstr>
      <vt:lpstr>Static Local Variables </vt:lpstr>
      <vt:lpstr>Static Local Variables  Example</vt:lpstr>
      <vt:lpstr>Static Local Variables  Example</vt:lpstr>
      <vt:lpstr>Static Local Variables  Example</vt:lpstr>
      <vt:lpstr>Static Local Variables  Example</vt:lpstr>
      <vt:lpstr>Static Local Variables  Example</vt:lpstr>
      <vt:lpstr>What is the output </vt:lpstr>
      <vt:lpstr>Arrays with Function</vt:lpstr>
      <vt:lpstr>Pass Arrays to Function</vt:lpstr>
      <vt:lpstr>Arrays as Function Arguments</vt:lpstr>
      <vt:lpstr>Example </vt:lpstr>
      <vt:lpstr>Modifying Arrays in Functions</vt:lpstr>
      <vt:lpstr>Example </vt:lpstr>
      <vt:lpstr>Example </vt:lpstr>
      <vt:lpstr>Example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Structured Programming Lecture 11 </dc:title>
  <dc:creator>naglaa fatfey</dc:creator>
  <cp:lastModifiedBy>Ahmed Yousry</cp:lastModifiedBy>
  <cp:revision>365</cp:revision>
  <dcterms:created xsi:type="dcterms:W3CDTF">2024-09-27T09:13:16Z</dcterms:created>
  <dcterms:modified xsi:type="dcterms:W3CDTF">2025-12-17T21:58:09Z</dcterms:modified>
</cp:coreProperties>
</file>